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0" r:id="rId9"/>
    <p:sldId id="264" r:id="rId10"/>
    <p:sldId id="271" r:id="rId11"/>
    <p:sldId id="265" r:id="rId12"/>
    <p:sldId id="272" r:id="rId13"/>
    <p:sldId id="266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33C8-588B-4F0B-BC8B-EFFDED96A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5D454-6AD4-4B98-B195-59A23D214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3E8F6-1EBB-4295-94FC-D3CA379A0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D66B6-30A1-48A4-BB25-B0ADCB3F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293D8-221A-431E-AE27-1D505972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14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9C2B-92D6-4D87-8499-C4DE960C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A1E30-F6BD-4228-A17A-F5C1C7FB7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28724-5AE9-455D-817F-219CF87D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46DB8-DD39-457F-BDAA-9C3E80F23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F26AF-B2C9-4873-B5B2-BCD7C433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3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41549-1830-447B-A129-152499358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B0D2E-1D18-4FAB-B21D-1C8B25E88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3D0-7D88-4A49-A109-B4026A4E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FC7BA-40A4-4BA1-A20C-E8C7DA32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D3BBC-CA9D-4CED-BC7E-D6D3E43E5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0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EF06-501E-40F0-BBB9-CD6E822A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9337-A4DB-41E5-B396-25735161A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25DB6-00D4-4971-99C8-20AE1225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F37F1-DB68-4D3B-ACA6-67297F86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C919F-E0AA-4D96-8C7D-D1F547BFD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3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E17B-B97D-40F2-926B-B663F0808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B2CF4-30A0-444F-BDAD-C923A5EFA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E262A-733F-422D-AAD2-FA85E492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D18BF-ECEE-41A3-BD35-90167676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DE757-FDDF-4F2B-9370-B3B73186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F693-3A62-4BAB-ACFC-F46A4CA9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96E0-1EE1-4F91-9A62-1624CDA0A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1907B-D7D2-46C9-84AE-E8CDCF78F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C5D22-0C03-41CF-9636-0521473A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48CE8-5097-4A5B-88C6-A4F2A0F2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35162-010E-4656-842C-EBD65D64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0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C59B-493B-47D7-8423-A7632554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A21C-F251-45C1-BF29-290A94E3F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9D527-36D3-48FB-9628-5AD0C6650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4E7BA-93C4-42D7-A451-6FE683000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603F23-5CA4-46E5-930E-BE922B24A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094D18-D056-47D1-A2D7-C15ED77A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CCC12-BCDA-47F4-8C96-BD373AE1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3DFF1-C908-4D41-B24F-DAE1153D3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3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66FC-477B-405C-A814-EDC219CB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4A2FB-F5C8-4F06-B1F9-C3B49B09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AE0F-69B7-44D2-8A54-F11776B4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E11A1-ED07-495E-B550-D615958C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64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5500B-894E-4EA1-8396-A1900FAD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8065F1-E3B2-4FDA-97BF-EA82A4CF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E67FA-FBB9-4C7A-A884-619188FC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2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EF3E-C555-44ED-BE60-8D6508C1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EF30-F800-421F-8649-9713FDD56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A018A-DBFE-429B-B04A-3981AFD03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7422F-9ABD-40EA-84EA-30627E07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0BBDB-34DD-4821-AA20-EE94F3C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3D483-C478-4812-ABB7-B937D050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8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103F-61DC-48B1-8CD2-AF49CCAC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6A6A4-5321-4F7F-8559-5060FB488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A67AB-6027-46E4-A536-8C227E419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2A5BE-119E-4D27-B0DD-2445E290D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013BF-D64F-403C-9EF8-369D3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A3708-6AB8-47B4-95D9-43BA0F19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03DC9-83C5-43B2-84B6-9DFCE740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F9158-9E19-4C56-B183-B67D1BCBF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FF1C8-4B7D-4422-9AA5-C2412393C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D1A88-859C-4F2F-A131-118951BE87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DCDAD-4954-4D84-B698-802D2EBDB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3B179-BE2F-49B8-98EC-954657B1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10B8E-7F9B-4835-9C2A-1A07415D9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82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jp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le of food&#10;&#10;Description automatically generated">
            <a:extLst>
              <a:ext uri="{FF2B5EF4-FFF2-40B4-BE49-F238E27FC236}">
                <a16:creationId xmlns:a16="http://schemas.microsoft.com/office/drawing/2014/main" id="{A427D963-F302-4994-8B81-835A3AEAB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803" y="0"/>
            <a:ext cx="15095574" cy="688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64CB5-20A5-4E7A-A74D-70F507E90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Fruit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B5193-47AE-4FCA-B7CB-CB55F24DC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Joel Yuhas</a:t>
            </a:r>
          </a:p>
        </p:txBody>
      </p:sp>
    </p:spTree>
    <p:extLst>
      <p:ext uri="{BB962C8B-B14F-4D97-AF65-F5344CB8AC3E}">
        <p14:creationId xmlns:p14="http://schemas.microsoft.com/office/powerpoint/2010/main" val="244719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7672-8611-4F36-AEF6-41F14855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Results – Dataset 1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5D87E78-625D-4A01-8F28-EB3865AA2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22" y="1795854"/>
            <a:ext cx="6676881" cy="399483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E09217-AC1B-4C2E-A0DF-4386929A9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09" y="1795854"/>
            <a:ext cx="2990850" cy="4019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921FBB-B865-43D8-9216-33011EE34005}"/>
              </a:ext>
            </a:extLst>
          </p:cNvPr>
          <p:cNvSpPr txBox="1"/>
          <p:nvPr/>
        </p:nvSpPr>
        <p:spPr>
          <a:xfrm>
            <a:off x="1170709" y="5920570"/>
            <a:ext cx="697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accuracy of 98.94%, test accuracy of 99.92%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Took 3+ hours to train</a:t>
            </a:r>
          </a:p>
        </p:txBody>
      </p:sp>
    </p:spTree>
    <p:extLst>
      <p:ext uri="{BB962C8B-B14F-4D97-AF65-F5344CB8AC3E}">
        <p14:creationId xmlns:p14="http://schemas.microsoft.com/office/powerpoint/2010/main" val="22199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7672-8611-4F36-AEF6-41F14855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Results – FIDS30 Dataset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3BAFA-19C8-4A6C-AE37-6D567909E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152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Used full 30 classes</a:t>
            </a:r>
          </a:p>
          <a:p>
            <a:r>
              <a:rPr lang="en-US" dirty="0">
                <a:solidFill>
                  <a:schemeClr val="bg1"/>
                </a:solidFill>
              </a:rPr>
              <a:t>Changed LR and M</a:t>
            </a:r>
          </a:p>
          <a:p>
            <a:r>
              <a:rPr lang="en-US" dirty="0">
                <a:solidFill>
                  <a:schemeClr val="bg1"/>
                </a:solidFill>
              </a:rPr>
              <a:t>Ran with default parameters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first</a:t>
            </a:r>
          </a:p>
          <a:p>
            <a:r>
              <a:rPr lang="en-US" dirty="0">
                <a:solidFill>
                  <a:schemeClr val="bg1"/>
                </a:solidFill>
              </a:rPr>
              <a:t>Ran with 60 epochs each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CB2509-F983-45A3-8E76-74C35A60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45" y="1545941"/>
            <a:ext cx="5363150" cy="3208914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56575DB0-D4A2-481F-9621-9A00A3113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37" y="5135710"/>
            <a:ext cx="5291967" cy="6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54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7672-8611-4F36-AEF6-41F14855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Results – Dataset 2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A0A7E3-F7C1-4439-9BEF-0A6001CFE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7" y="1690688"/>
            <a:ext cx="5213381" cy="3121457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618044-F745-4D90-9DE6-92EBB90F6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48" y="1687134"/>
            <a:ext cx="5216981" cy="3121457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9E9C7A7-5CD0-4F11-895F-15F78AACB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68" y="5050529"/>
            <a:ext cx="5130080" cy="61072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2AF8675-4F3C-4654-A0D6-9EAE67BF3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49" y="5040745"/>
            <a:ext cx="5227782" cy="620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122309-46D9-41B2-87E8-4902E22BDEAE}"/>
              </a:ext>
            </a:extLst>
          </p:cNvPr>
          <p:cNvSpPr txBox="1"/>
          <p:nvPr/>
        </p:nvSpPr>
        <p:spPr>
          <a:xfrm>
            <a:off x="7620001" y="5985163"/>
            <a:ext cx="522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 accuracy above 95%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Test accuracy above 85%</a:t>
            </a:r>
          </a:p>
        </p:txBody>
      </p:sp>
    </p:spTree>
    <p:extLst>
      <p:ext uri="{BB962C8B-B14F-4D97-AF65-F5344CB8AC3E}">
        <p14:creationId xmlns:p14="http://schemas.microsoft.com/office/powerpoint/2010/main" val="398808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E1DB9-3D05-4FC0-A140-BB630C8D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Critical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D440-4427-46C9-98FA-23FF4CC5F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 both cases,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was able to get above goal accuracy</a:t>
            </a:r>
          </a:p>
          <a:p>
            <a:r>
              <a:rPr lang="en-US" dirty="0">
                <a:solidFill>
                  <a:schemeClr val="bg1"/>
                </a:solidFill>
              </a:rPr>
              <a:t>Both data sets worked out extremely well</a:t>
            </a:r>
          </a:p>
          <a:p>
            <a:r>
              <a:rPr lang="en-US" dirty="0">
                <a:solidFill>
                  <a:schemeClr val="bg1"/>
                </a:solidFill>
              </a:rPr>
              <a:t>However, large dataset took considerably longer to train</a:t>
            </a:r>
          </a:p>
          <a:p>
            <a:r>
              <a:rPr lang="en-US" dirty="0">
                <a:solidFill>
                  <a:schemeClr val="bg1"/>
                </a:solidFill>
              </a:rPr>
              <a:t>Did not have to make many changes to get better accuracy</a:t>
            </a:r>
          </a:p>
          <a:p>
            <a:r>
              <a:rPr lang="en-US" dirty="0">
                <a:solidFill>
                  <a:schemeClr val="bg1"/>
                </a:solidFill>
              </a:rPr>
              <a:t>Compared to other works, did not have to do segmentation portion</a:t>
            </a:r>
          </a:p>
        </p:txBody>
      </p:sp>
    </p:spTree>
    <p:extLst>
      <p:ext uri="{BB962C8B-B14F-4D97-AF65-F5344CB8AC3E}">
        <p14:creationId xmlns:p14="http://schemas.microsoft.com/office/powerpoint/2010/main" val="400803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91A7FB-4C2F-4875-8FB6-1354C7762C34}"/>
              </a:ext>
            </a:extLst>
          </p:cNvPr>
          <p:cNvSpPr/>
          <p:nvPr/>
        </p:nvSpPr>
        <p:spPr>
          <a:xfrm>
            <a:off x="1671782" y="4453725"/>
            <a:ext cx="8285018" cy="16141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E1DB9-3D05-4FC0-A140-BB630C8D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D440-4427-46C9-98FA-23FF4CC5F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Overall, project was very successful</a:t>
            </a:r>
          </a:p>
          <a:p>
            <a:r>
              <a:rPr lang="en-US" dirty="0">
                <a:solidFill>
                  <a:schemeClr val="bg1"/>
                </a:solidFill>
              </a:rPr>
              <a:t>Exceeded all goals</a:t>
            </a:r>
          </a:p>
          <a:p>
            <a:r>
              <a:rPr lang="en-US" dirty="0">
                <a:solidFill>
                  <a:schemeClr val="bg1"/>
                </a:solidFill>
              </a:rPr>
              <a:t>Results were very accurate and reliable</a:t>
            </a:r>
          </a:p>
          <a:p>
            <a:r>
              <a:rPr lang="en-US" dirty="0">
                <a:solidFill>
                  <a:schemeClr val="bg1"/>
                </a:solidFill>
              </a:rPr>
              <a:t>Similar to other real world projects, but a bit more simplified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42123-44E8-4B39-9299-D19E4005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63" y="4707727"/>
            <a:ext cx="1581150" cy="1152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DDB21-1021-4E9E-8983-BBA84C65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651" y="4746475"/>
            <a:ext cx="142875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EC256-572F-4540-B64D-1A207F1E9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876" y="4769640"/>
            <a:ext cx="2200275" cy="90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1D8AE7-2DD3-4D8F-B199-A1C1BB760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88" y="4769640"/>
            <a:ext cx="1495425" cy="102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1075E-8648-46DD-9DAD-A57E38D08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851" y="4756000"/>
            <a:ext cx="15430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7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D001D5-B572-42CE-AAF4-7445251D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300037"/>
            <a:ext cx="9458325" cy="6257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B4E48D-9874-492A-AE50-8BE12A765A64}"/>
              </a:ext>
            </a:extLst>
          </p:cNvPr>
          <p:cNvSpPr/>
          <p:nvPr/>
        </p:nvSpPr>
        <p:spPr>
          <a:xfrm>
            <a:off x="1089891" y="5883564"/>
            <a:ext cx="3362036" cy="840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9F2FA-E0F3-42CB-9CB6-C0FB428B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709" y="2247827"/>
            <a:ext cx="9132777" cy="23623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6DCCF6-2B07-42A8-A1B9-FDEA4B1D9846}"/>
              </a:ext>
            </a:extLst>
          </p:cNvPr>
          <p:cNvCxnSpPr>
            <a:cxnSpLocks/>
          </p:cNvCxnSpPr>
          <p:nvPr/>
        </p:nvCxnSpPr>
        <p:spPr>
          <a:xfrm flipH="1">
            <a:off x="1089891" y="2364509"/>
            <a:ext cx="2170545" cy="35190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AA9105-C7D8-4EA3-AFCE-EE851DA79078}"/>
              </a:ext>
            </a:extLst>
          </p:cNvPr>
          <p:cNvCxnSpPr>
            <a:cxnSpLocks/>
          </p:cNvCxnSpPr>
          <p:nvPr/>
        </p:nvCxnSpPr>
        <p:spPr>
          <a:xfrm flipH="1">
            <a:off x="4451928" y="4558759"/>
            <a:ext cx="7675417" cy="13248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11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1CFA-34FA-4CFF-9B04-F47BB517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Related Work - </a:t>
            </a:r>
            <a:r>
              <a:rPr lang="en-US" b="1" dirty="0" err="1">
                <a:solidFill>
                  <a:schemeClr val="bg1"/>
                </a:solidFill>
              </a:rPr>
              <a:t>DeepFruits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1267B-208C-438B-8939-AE93BFA31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“Fruit Detection System using deep neural networks”</a:t>
            </a:r>
          </a:p>
          <a:p>
            <a:r>
              <a:rPr lang="en-US" dirty="0">
                <a:solidFill>
                  <a:schemeClr val="bg1"/>
                </a:solidFill>
              </a:rPr>
              <a:t>Created for autonomous agricultural robotic platform</a:t>
            </a:r>
          </a:p>
          <a:p>
            <a:r>
              <a:rPr lang="en-US" dirty="0">
                <a:solidFill>
                  <a:schemeClr val="bg1"/>
                </a:solidFill>
              </a:rPr>
              <a:t>Used </a:t>
            </a:r>
            <a:r>
              <a:rPr lang="en-US" b="1" dirty="0">
                <a:solidFill>
                  <a:schemeClr val="bg1"/>
                </a:solidFill>
              </a:rPr>
              <a:t>Faster Region-based CNN</a:t>
            </a:r>
          </a:p>
          <a:p>
            <a:r>
              <a:rPr lang="en-US" dirty="0">
                <a:solidFill>
                  <a:schemeClr val="bg1"/>
                </a:solidFill>
              </a:rPr>
              <a:t>0.838 accuracy for sweet pepper</a:t>
            </a:r>
          </a:p>
          <a:p>
            <a:r>
              <a:rPr lang="en-US" dirty="0">
                <a:solidFill>
                  <a:schemeClr val="bg1"/>
                </a:solidFill>
              </a:rPr>
              <a:t>RGB and NIR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B0FCB-2F79-497A-93A9-714793F1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92" y="3000375"/>
            <a:ext cx="4657725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4B2EF-A17E-4054-B185-633E7266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12" y="4720936"/>
            <a:ext cx="46005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1CFA-34FA-4CFF-9B04-F47BB517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Related Work – Automatic Fruit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1267B-208C-438B-8939-AE93BFA31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Used color and texture features to recognize fruits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Texture features from Gray-level Co-occurrence Matrix (GLCM)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Support Vector Machine (SVM) Classification model</a:t>
            </a:r>
          </a:p>
        </p:txBody>
      </p:sp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EDB1BEFB-8B25-43B8-838A-E2467E34F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08" y="3375050"/>
            <a:ext cx="2942648" cy="2801913"/>
          </a:xfrm>
          <a:prstGeom prst="rect">
            <a:avLst/>
          </a:prstGeom>
        </p:spPr>
      </p:pic>
      <p:pic>
        <p:nvPicPr>
          <p:cNvPr id="7" name="Picture 6" descr="A picture containing fruit&#10;&#10;Description automatically generated">
            <a:extLst>
              <a:ext uri="{FF2B5EF4-FFF2-40B4-BE49-F238E27FC236}">
                <a16:creationId xmlns:a16="http://schemas.microsoft.com/office/drawing/2014/main" id="{F13E6F72-6936-46F5-BCAB-262C227E0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34" y="3429000"/>
            <a:ext cx="5755064" cy="28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F821-6C30-485D-8C86-60D2F7B9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F47D3-C8E0-47C6-B0C2-0A304B75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was the CNN used</a:t>
            </a:r>
          </a:p>
          <a:p>
            <a:r>
              <a:rPr lang="en-US" dirty="0">
                <a:solidFill>
                  <a:schemeClr val="bg1"/>
                </a:solidFill>
              </a:rPr>
              <a:t>Started with default parameters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Learning rate 0.001 *</a:t>
            </a:r>
            <a:r>
              <a:rPr lang="en-US" i="1" dirty="0">
                <a:solidFill>
                  <a:schemeClr val="bg1"/>
                </a:solidFill>
              </a:rPr>
              <a:t>decreased by 0.1 factor every 7 epochs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Momentum 0.9</a:t>
            </a:r>
          </a:p>
          <a:p>
            <a:r>
              <a:rPr lang="en-US" b="1" dirty="0">
                <a:solidFill>
                  <a:schemeClr val="bg1"/>
                </a:solidFill>
              </a:rPr>
              <a:t>5 convolutional layers</a:t>
            </a:r>
          </a:p>
          <a:p>
            <a:r>
              <a:rPr lang="en-US" dirty="0">
                <a:solidFill>
                  <a:schemeClr val="bg1"/>
                </a:solidFill>
              </a:rPr>
              <a:t>Followed by max-pooling layers</a:t>
            </a:r>
          </a:p>
          <a:p>
            <a:r>
              <a:rPr lang="en-US" dirty="0">
                <a:solidFill>
                  <a:schemeClr val="bg1"/>
                </a:solidFill>
              </a:rPr>
              <a:t>Last </a:t>
            </a:r>
            <a:r>
              <a:rPr lang="en-US" b="1" dirty="0">
                <a:solidFill>
                  <a:schemeClr val="bg1"/>
                </a:solidFill>
              </a:rPr>
              <a:t>3 fully connected layers</a:t>
            </a:r>
          </a:p>
          <a:p>
            <a:r>
              <a:rPr lang="en-US" dirty="0">
                <a:solidFill>
                  <a:schemeClr val="bg1"/>
                </a:solidFill>
              </a:rPr>
              <a:t>Only modified last layer to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match class outputs</a:t>
            </a:r>
          </a:p>
          <a:p>
            <a:r>
              <a:rPr lang="en-US" dirty="0">
                <a:solidFill>
                  <a:schemeClr val="bg1"/>
                </a:solidFill>
              </a:rPr>
              <a:t>Pre-Trained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1F19F-F83C-45E8-81F5-C8F9CA31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87" y="3429000"/>
            <a:ext cx="5751330" cy="27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1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1CFA-34FA-4CFF-9B04-F47BB517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1267B-208C-438B-8939-AE93BFA31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Started with 10 classes, went up afterwards</a:t>
            </a:r>
          </a:p>
          <a:p>
            <a:r>
              <a:rPr lang="en-US" dirty="0">
                <a:solidFill>
                  <a:schemeClr val="bg1"/>
                </a:solidFill>
              </a:rPr>
              <a:t>Images had to be scaled to 255 x 255</a:t>
            </a:r>
          </a:p>
          <a:p>
            <a:r>
              <a:rPr lang="en-US" dirty="0">
                <a:solidFill>
                  <a:schemeClr val="bg1"/>
                </a:solidFill>
              </a:rPr>
              <a:t>Learning rate and magnitude changed as testing went on</a:t>
            </a:r>
          </a:p>
          <a:p>
            <a:r>
              <a:rPr lang="en-US" dirty="0">
                <a:solidFill>
                  <a:schemeClr val="bg1"/>
                </a:solidFill>
              </a:rPr>
              <a:t>Batch size and layer configuration did not</a:t>
            </a:r>
          </a:p>
          <a:p>
            <a:r>
              <a:rPr lang="en-US" dirty="0">
                <a:solidFill>
                  <a:schemeClr val="bg1"/>
                </a:solidFill>
              </a:rPr>
              <a:t>Transfer learning technique from homework 5 was employed as main foundation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27021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A258-8643-4FA3-B0D1-4BBE88A1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Experimental Methods – Datasets Fruits 360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5AD9-C3D2-45AA-BE5D-26F943C2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Fruits 360 Dataset</a:t>
            </a:r>
          </a:p>
          <a:p>
            <a:r>
              <a:rPr lang="en-US" dirty="0">
                <a:solidFill>
                  <a:schemeClr val="bg1"/>
                </a:solidFill>
              </a:rPr>
              <a:t>69905 images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~ 62,000 training images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~ 7,000 test images</a:t>
            </a:r>
          </a:p>
          <a:p>
            <a:r>
              <a:rPr lang="en-US" dirty="0">
                <a:solidFill>
                  <a:schemeClr val="bg1"/>
                </a:solidFill>
              </a:rPr>
              <a:t>101 Different classes</a:t>
            </a:r>
          </a:p>
          <a:p>
            <a:r>
              <a:rPr lang="en-US" dirty="0">
                <a:solidFill>
                  <a:schemeClr val="bg1"/>
                </a:solidFill>
              </a:rPr>
              <a:t>Very clean images</a:t>
            </a:r>
          </a:p>
        </p:txBody>
      </p:sp>
      <p:pic>
        <p:nvPicPr>
          <p:cNvPr id="5" name="Picture 4" descr="A picture containing apple, indoor&#10;&#10;Description automatically generated">
            <a:extLst>
              <a:ext uri="{FF2B5EF4-FFF2-40B4-BE49-F238E27FC236}">
                <a16:creationId xmlns:a16="http://schemas.microsoft.com/office/drawing/2014/main" id="{783340A0-CF3A-451A-A222-957EEB71B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58" y="1690688"/>
            <a:ext cx="952500" cy="952500"/>
          </a:xfrm>
          <a:prstGeom prst="rect">
            <a:avLst/>
          </a:prstGeom>
        </p:spPr>
      </p:pic>
      <p:pic>
        <p:nvPicPr>
          <p:cNvPr id="9" name="Picture 8" descr="A picture containing fruit&#10;&#10;Description automatically generated">
            <a:extLst>
              <a:ext uri="{FF2B5EF4-FFF2-40B4-BE49-F238E27FC236}">
                <a16:creationId xmlns:a16="http://schemas.microsoft.com/office/drawing/2014/main" id="{109DF6A1-4323-4DFD-9AC3-59D7E2455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58" y="4290724"/>
            <a:ext cx="952500" cy="952500"/>
          </a:xfrm>
          <a:prstGeom prst="rect">
            <a:avLst/>
          </a:prstGeom>
        </p:spPr>
      </p:pic>
      <p:pic>
        <p:nvPicPr>
          <p:cNvPr id="11" name="Picture 10" descr="A picture containing music&#10;&#10;Description automatically generated">
            <a:extLst>
              <a:ext uri="{FF2B5EF4-FFF2-40B4-BE49-F238E27FC236}">
                <a16:creationId xmlns:a16="http://schemas.microsoft.com/office/drawing/2014/main" id="{E6DED95C-39B8-4137-9587-10E8C2CDA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44" y="4290724"/>
            <a:ext cx="952500" cy="952500"/>
          </a:xfrm>
          <a:prstGeom prst="rect">
            <a:avLst/>
          </a:prstGeom>
        </p:spPr>
      </p:pic>
      <p:pic>
        <p:nvPicPr>
          <p:cNvPr id="13" name="Picture 12" descr="A picture containing fruit&#10;&#10;Description automatically generated">
            <a:extLst>
              <a:ext uri="{FF2B5EF4-FFF2-40B4-BE49-F238E27FC236}">
                <a16:creationId xmlns:a16="http://schemas.microsoft.com/office/drawing/2014/main" id="{BA60E9E6-7B56-43A2-B4EC-C392F98E2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74" y="4293972"/>
            <a:ext cx="9525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1C6896-71D3-48C1-A7B2-12AEA496C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081" y="4290724"/>
            <a:ext cx="952500" cy="952500"/>
          </a:xfrm>
          <a:prstGeom prst="rect">
            <a:avLst/>
          </a:prstGeom>
        </p:spPr>
      </p:pic>
      <p:pic>
        <p:nvPicPr>
          <p:cNvPr id="17" name="Picture 16" descr="A picture containing apple, fruit, sitting, indoor&#10;&#10;Description automatically generated">
            <a:extLst>
              <a:ext uri="{FF2B5EF4-FFF2-40B4-BE49-F238E27FC236}">
                <a16:creationId xmlns:a16="http://schemas.microsoft.com/office/drawing/2014/main" id="{90F3CF9A-79DF-45C6-8780-5CFF87458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44" y="1690688"/>
            <a:ext cx="952500" cy="952500"/>
          </a:xfrm>
          <a:prstGeom prst="rect">
            <a:avLst/>
          </a:prstGeom>
        </p:spPr>
      </p:pic>
      <p:pic>
        <p:nvPicPr>
          <p:cNvPr id="19" name="Picture 18" descr="A close up of a fruit&#10;&#10;Description automatically generated">
            <a:extLst>
              <a:ext uri="{FF2B5EF4-FFF2-40B4-BE49-F238E27FC236}">
                <a16:creationId xmlns:a16="http://schemas.microsoft.com/office/drawing/2014/main" id="{5604B4CE-D279-4FF8-BDF4-5B2E90BA5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74" y="1690688"/>
            <a:ext cx="952500" cy="952500"/>
          </a:xfrm>
          <a:prstGeom prst="rect">
            <a:avLst/>
          </a:prstGeom>
        </p:spPr>
      </p:pic>
      <p:pic>
        <p:nvPicPr>
          <p:cNvPr id="21" name="Picture 20" descr="A close up of an apple&#10;&#10;Description automatically generated">
            <a:extLst>
              <a:ext uri="{FF2B5EF4-FFF2-40B4-BE49-F238E27FC236}">
                <a16:creationId xmlns:a16="http://schemas.microsoft.com/office/drawing/2014/main" id="{98B74172-8EFE-4A35-B7CE-C9FC9A8587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081" y="1690688"/>
            <a:ext cx="952500" cy="952500"/>
          </a:xfrm>
          <a:prstGeom prst="rect">
            <a:avLst/>
          </a:prstGeom>
        </p:spPr>
      </p:pic>
      <p:pic>
        <p:nvPicPr>
          <p:cNvPr id="23" name="Picture 22" descr="A close up of a pear&#10;&#10;Description automatically generated">
            <a:extLst>
              <a:ext uri="{FF2B5EF4-FFF2-40B4-BE49-F238E27FC236}">
                <a16:creationId xmlns:a16="http://schemas.microsoft.com/office/drawing/2014/main" id="{A1E105C2-C808-4FCA-A55F-5F1BB6984D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44" y="3016106"/>
            <a:ext cx="952500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3EFCE0-2990-4D52-89A5-436A84D3CE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74" y="3016106"/>
            <a:ext cx="952500" cy="952500"/>
          </a:xfrm>
          <a:prstGeom prst="rect">
            <a:avLst/>
          </a:prstGeom>
        </p:spPr>
      </p:pic>
      <p:pic>
        <p:nvPicPr>
          <p:cNvPr id="27" name="Picture 26" descr="A picture containing fruit&#10;&#10;Description automatically generated">
            <a:extLst>
              <a:ext uri="{FF2B5EF4-FFF2-40B4-BE49-F238E27FC236}">
                <a16:creationId xmlns:a16="http://schemas.microsoft.com/office/drawing/2014/main" id="{D1754264-322A-4989-AF90-CDF713A616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54" y="3016106"/>
            <a:ext cx="952500" cy="952500"/>
          </a:xfrm>
          <a:prstGeom prst="rect">
            <a:avLst/>
          </a:prstGeom>
        </p:spPr>
      </p:pic>
      <p:pic>
        <p:nvPicPr>
          <p:cNvPr id="29" name="Picture 28" descr="A picture containing cannonball, sky, projectile&#10;&#10;Description automatically generated">
            <a:extLst>
              <a:ext uri="{FF2B5EF4-FFF2-40B4-BE49-F238E27FC236}">
                <a16:creationId xmlns:a16="http://schemas.microsoft.com/office/drawing/2014/main" id="{4FD1F887-712F-4891-BE83-9375C3D71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45" y="3016106"/>
            <a:ext cx="952500" cy="952500"/>
          </a:xfrm>
          <a:prstGeom prst="rect">
            <a:avLst/>
          </a:prstGeom>
        </p:spPr>
      </p:pic>
      <p:pic>
        <p:nvPicPr>
          <p:cNvPr id="31" name="Picture 30" descr="A close up of a pear&#10;&#10;Description automatically generated">
            <a:extLst>
              <a:ext uri="{FF2B5EF4-FFF2-40B4-BE49-F238E27FC236}">
                <a16:creationId xmlns:a16="http://schemas.microsoft.com/office/drawing/2014/main" id="{49B4A4B5-B493-4B45-8678-8862B842E0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58" y="5516851"/>
            <a:ext cx="952500" cy="952500"/>
          </a:xfrm>
          <a:prstGeom prst="rect">
            <a:avLst/>
          </a:prstGeom>
        </p:spPr>
      </p:pic>
      <p:pic>
        <p:nvPicPr>
          <p:cNvPr id="33" name="Picture 32" descr="A close up of a pear&#10;&#10;Description automatically generated">
            <a:extLst>
              <a:ext uri="{FF2B5EF4-FFF2-40B4-BE49-F238E27FC236}">
                <a16:creationId xmlns:a16="http://schemas.microsoft.com/office/drawing/2014/main" id="{0B6FA3E9-CF54-46B8-AA2D-E83315C5B5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081" y="5516851"/>
            <a:ext cx="952500" cy="952500"/>
          </a:xfrm>
          <a:prstGeom prst="rect">
            <a:avLst/>
          </a:prstGeom>
        </p:spPr>
      </p:pic>
      <p:pic>
        <p:nvPicPr>
          <p:cNvPr id="35" name="Picture 34" descr="A close up of a pear&#10;&#10;Description automatically generated">
            <a:extLst>
              <a:ext uri="{FF2B5EF4-FFF2-40B4-BE49-F238E27FC236}">
                <a16:creationId xmlns:a16="http://schemas.microsoft.com/office/drawing/2014/main" id="{B7D5D2B0-9F77-4303-82CA-FD55377E07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44" y="5509058"/>
            <a:ext cx="952500" cy="952500"/>
          </a:xfrm>
          <a:prstGeom prst="rect">
            <a:avLst/>
          </a:prstGeom>
        </p:spPr>
      </p:pic>
      <p:pic>
        <p:nvPicPr>
          <p:cNvPr id="37" name="Picture 36" descr="A picture containing fruit&#10;&#10;Description automatically generated">
            <a:extLst>
              <a:ext uri="{FF2B5EF4-FFF2-40B4-BE49-F238E27FC236}">
                <a16:creationId xmlns:a16="http://schemas.microsoft.com/office/drawing/2014/main" id="{E2BE23BF-A66A-4303-BD7C-E9266FB636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74" y="550905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8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A258-8643-4FA3-B0D1-4BBE88A1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Experimental Methods – Datasets FIDS30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5AD9-C3D2-45AA-BE5D-26F943C2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FIDS30</a:t>
            </a:r>
            <a:r>
              <a:rPr lang="en-US" dirty="0">
                <a:solidFill>
                  <a:schemeClr val="bg1"/>
                </a:solidFill>
              </a:rPr>
              <a:t> data set</a:t>
            </a:r>
          </a:p>
          <a:p>
            <a:r>
              <a:rPr lang="en-US" dirty="0">
                <a:solidFill>
                  <a:schemeClr val="bg1"/>
                </a:solidFill>
              </a:rPr>
              <a:t>Around 1500 images</a:t>
            </a:r>
          </a:p>
          <a:p>
            <a:r>
              <a:rPr lang="en-US" dirty="0">
                <a:solidFill>
                  <a:schemeClr val="bg1"/>
                </a:solidFill>
              </a:rPr>
              <a:t>30 different classes</a:t>
            </a:r>
          </a:p>
          <a:p>
            <a:r>
              <a:rPr lang="en-US" dirty="0">
                <a:solidFill>
                  <a:schemeClr val="bg1"/>
                </a:solidFill>
              </a:rPr>
              <a:t>Images had much greater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variety and was closer to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real world situations</a:t>
            </a:r>
          </a:p>
          <a:p>
            <a:r>
              <a:rPr lang="en-US" dirty="0">
                <a:solidFill>
                  <a:schemeClr val="bg1"/>
                </a:solidFill>
              </a:rPr>
              <a:t>Fruit “in the wild”</a:t>
            </a:r>
          </a:p>
          <a:p>
            <a:r>
              <a:rPr lang="en-US" dirty="0">
                <a:solidFill>
                  <a:schemeClr val="bg1"/>
                </a:solidFill>
              </a:rPr>
              <a:t>Images ranged in size</a:t>
            </a:r>
          </a:p>
          <a:p>
            <a:r>
              <a:rPr lang="en-US" dirty="0">
                <a:solidFill>
                  <a:schemeClr val="bg1"/>
                </a:solidFill>
              </a:rPr>
              <a:t>~ 50 training images</a:t>
            </a:r>
          </a:p>
          <a:p>
            <a:r>
              <a:rPr lang="en-US" dirty="0">
                <a:solidFill>
                  <a:schemeClr val="bg1"/>
                </a:solidFill>
              </a:rPr>
              <a:t>~ 8 test *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red apple sitting on a table&#10;&#10;Description automatically generated">
            <a:extLst>
              <a:ext uri="{FF2B5EF4-FFF2-40B4-BE49-F238E27FC236}">
                <a16:creationId xmlns:a16="http://schemas.microsoft.com/office/drawing/2014/main" id="{045B90DA-C04F-4610-B3CA-7366DA04B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56" y="1825625"/>
            <a:ext cx="1687080" cy="1325563"/>
          </a:xfrm>
          <a:prstGeom prst="rect">
            <a:avLst/>
          </a:prstGeom>
        </p:spPr>
      </p:pic>
      <p:pic>
        <p:nvPicPr>
          <p:cNvPr id="9" name="Picture 8" descr="A red apple sitting next to a pile of fruit&#10;&#10;Description automatically generated">
            <a:extLst>
              <a:ext uri="{FF2B5EF4-FFF2-40B4-BE49-F238E27FC236}">
                <a16:creationId xmlns:a16="http://schemas.microsoft.com/office/drawing/2014/main" id="{B9E94712-E9A2-45D0-A049-DF432B236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13" y="1825625"/>
            <a:ext cx="1984376" cy="1325563"/>
          </a:xfrm>
          <a:prstGeom prst="rect">
            <a:avLst/>
          </a:prstGeom>
        </p:spPr>
      </p:pic>
      <p:pic>
        <p:nvPicPr>
          <p:cNvPr id="11" name="Picture 10" descr="A green apple&#10;&#10;Description automatically generated">
            <a:extLst>
              <a:ext uri="{FF2B5EF4-FFF2-40B4-BE49-F238E27FC236}">
                <a16:creationId xmlns:a16="http://schemas.microsoft.com/office/drawing/2014/main" id="{52DD9ECD-E041-489F-A64B-214422190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55" y="1825625"/>
            <a:ext cx="1748476" cy="1325563"/>
          </a:xfrm>
          <a:prstGeom prst="rect">
            <a:avLst/>
          </a:prstGeom>
        </p:spPr>
      </p:pic>
      <p:pic>
        <p:nvPicPr>
          <p:cNvPr id="13" name="Picture 12" descr="A bunch of bananas on display in a store&#10;&#10;Description automatically generated">
            <a:extLst>
              <a:ext uri="{FF2B5EF4-FFF2-40B4-BE49-F238E27FC236}">
                <a16:creationId xmlns:a16="http://schemas.microsoft.com/office/drawing/2014/main" id="{EF61C48B-BA68-4868-81D3-7F1B30D20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57" y="3429000"/>
            <a:ext cx="1687080" cy="1121729"/>
          </a:xfrm>
          <a:prstGeom prst="rect">
            <a:avLst/>
          </a:prstGeom>
        </p:spPr>
      </p:pic>
      <p:pic>
        <p:nvPicPr>
          <p:cNvPr id="15" name="Picture 14" descr="A group of banana s&#10;&#10;Description automatically generated">
            <a:extLst>
              <a:ext uri="{FF2B5EF4-FFF2-40B4-BE49-F238E27FC236}">
                <a16:creationId xmlns:a16="http://schemas.microsoft.com/office/drawing/2014/main" id="{ADC4311E-CA3B-4755-ABF9-BFBB03ED1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37" y="3410961"/>
            <a:ext cx="1763704" cy="1325563"/>
          </a:xfrm>
          <a:prstGeom prst="rect">
            <a:avLst/>
          </a:prstGeom>
        </p:spPr>
      </p:pic>
      <p:pic>
        <p:nvPicPr>
          <p:cNvPr id="17" name="Picture 16" descr="A pile of fruit sitting next to a banana&#10;&#10;Description automatically generated">
            <a:extLst>
              <a:ext uri="{FF2B5EF4-FFF2-40B4-BE49-F238E27FC236}">
                <a16:creationId xmlns:a16="http://schemas.microsoft.com/office/drawing/2014/main" id="{BA555540-B9C1-400B-9EE7-4FF744285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113" y="3410961"/>
            <a:ext cx="1767418" cy="1325563"/>
          </a:xfrm>
          <a:prstGeom prst="rect">
            <a:avLst/>
          </a:prstGeom>
        </p:spPr>
      </p:pic>
      <p:pic>
        <p:nvPicPr>
          <p:cNvPr id="19" name="Picture 18" descr="A group of fruit and vegetables&#10;&#10;Description automatically generated">
            <a:extLst>
              <a:ext uri="{FF2B5EF4-FFF2-40B4-BE49-F238E27FC236}">
                <a16:creationId xmlns:a16="http://schemas.microsoft.com/office/drawing/2014/main" id="{950A4B89-8248-4798-92EF-A6D40FE93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50" y="4811408"/>
            <a:ext cx="1110292" cy="1666658"/>
          </a:xfrm>
          <a:prstGeom prst="rect">
            <a:avLst/>
          </a:prstGeom>
        </p:spPr>
      </p:pic>
      <p:pic>
        <p:nvPicPr>
          <p:cNvPr id="21" name="Picture 20" descr="A pile of fruit&#10;&#10;Description automatically generated">
            <a:extLst>
              <a:ext uri="{FF2B5EF4-FFF2-40B4-BE49-F238E27FC236}">
                <a16:creationId xmlns:a16="http://schemas.microsoft.com/office/drawing/2014/main" id="{7F0206CB-4695-4ED1-847F-79E549ECF2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80" y="4921199"/>
            <a:ext cx="1515537" cy="1515537"/>
          </a:xfrm>
          <a:prstGeom prst="rect">
            <a:avLst/>
          </a:prstGeom>
        </p:spPr>
      </p:pic>
      <p:pic>
        <p:nvPicPr>
          <p:cNvPr id="23" name="Picture 22" descr="A close up of a fruit&#10;&#10;Description automatically generated">
            <a:extLst>
              <a:ext uri="{FF2B5EF4-FFF2-40B4-BE49-F238E27FC236}">
                <a16:creationId xmlns:a16="http://schemas.microsoft.com/office/drawing/2014/main" id="{AE8F20A5-C5A9-4692-A3FA-63190D3407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782" y="4848011"/>
            <a:ext cx="1359457" cy="16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A258-8643-4FA3-B0D1-4BBE88A1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Experimental Methods – Protocol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5AD9-C3D2-45AA-BE5D-26F943C2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5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 with default parameters</a:t>
            </a:r>
          </a:p>
          <a:p>
            <a:r>
              <a:rPr lang="en-US" dirty="0">
                <a:solidFill>
                  <a:schemeClr val="bg1"/>
                </a:solidFill>
              </a:rPr>
              <a:t>Adjust the learning rate and momentum per results</a:t>
            </a:r>
          </a:p>
          <a:p>
            <a:r>
              <a:rPr lang="en-US" dirty="0">
                <a:solidFill>
                  <a:schemeClr val="bg1"/>
                </a:solidFill>
              </a:rPr>
              <a:t>Test 10 classes minimum, if good results increase classes</a:t>
            </a:r>
          </a:p>
          <a:p>
            <a:r>
              <a:rPr lang="en-US" dirty="0">
                <a:solidFill>
                  <a:schemeClr val="bg1"/>
                </a:solidFill>
              </a:rPr>
              <a:t>Goal: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&gt; 95% dataset 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&gt; 75% dataset 2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4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7672-8611-4F36-AEF6-41F14855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Results – Fruits 360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3BAFA-19C8-4A6C-AE37-6D567909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Test with 10 classes had 99.99% training accuracy and 100% test accuracy with no changes</a:t>
            </a:r>
          </a:p>
          <a:p>
            <a:r>
              <a:rPr lang="en-US" dirty="0">
                <a:solidFill>
                  <a:schemeClr val="bg1"/>
                </a:solidFill>
              </a:rPr>
              <a:t>Deemed too easy, so increased number of classes to 101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54F1AC9-3A52-4206-A16A-B56F0AA6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17" y="3277898"/>
            <a:ext cx="5587566" cy="33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402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Fruit Recognition</vt:lpstr>
      <vt:lpstr>Related Work - DeepFruits</vt:lpstr>
      <vt:lpstr>Related Work – Automatic Fruit Recognition</vt:lpstr>
      <vt:lpstr>Methods</vt:lpstr>
      <vt:lpstr>Methods</vt:lpstr>
      <vt:lpstr>Experimental Methods – Datasets Fruits 360 </vt:lpstr>
      <vt:lpstr>Experimental Methods – Datasets FIDS30</vt:lpstr>
      <vt:lpstr>Experimental Methods – Protocol </vt:lpstr>
      <vt:lpstr>Results – Fruits 360 Dataset</vt:lpstr>
      <vt:lpstr>Results – Dataset 1</vt:lpstr>
      <vt:lpstr>Results – FIDS30 Dataset 2</vt:lpstr>
      <vt:lpstr>Results – Dataset 2</vt:lpstr>
      <vt:lpstr>Critical Evaluation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Recognition</dc:title>
  <dc:creator>Joel</dc:creator>
  <cp:lastModifiedBy>Joel</cp:lastModifiedBy>
  <cp:revision>12</cp:revision>
  <dcterms:created xsi:type="dcterms:W3CDTF">2019-05-02T22:32:55Z</dcterms:created>
  <dcterms:modified xsi:type="dcterms:W3CDTF">2019-05-03T02:28:15Z</dcterms:modified>
</cp:coreProperties>
</file>